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AE06-95CB-4F59-B64B-EC802990E5C7}" type="datetimeFigureOut">
              <a:rPr lang="lt-LT" smtClean="0"/>
              <a:t>2015.03.18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14594-488B-415A-AFC4-6DE6BB6A2B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554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F4FD2-32FA-4D17-A12B-015BCE0F34AF}" type="slidenum">
              <a:rPr lang="lt-LT" altLang="lt-LT">
                <a:solidFill>
                  <a:prstClr val="black"/>
                </a:solidFill>
              </a:rPr>
              <a:pPr/>
              <a:t>1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4FBE-ECCC-4559-998C-B01D84749BD7}" type="slidenum">
              <a:rPr lang="lt-LT" altLang="lt-LT">
                <a:solidFill>
                  <a:prstClr val="black"/>
                </a:solidFill>
              </a:rPr>
              <a:pPr/>
              <a:t>10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FBE77-063F-4F62-9D8C-BB7C38EC798F}" type="slidenum">
              <a:rPr lang="lt-LT" altLang="lt-LT">
                <a:solidFill>
                  <a:prstClr val="black"/>
                </a:solidFill>
              </a:rPr>
              <a:pPr/>
              <a:t>11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D1BF0-9092-465E-8AD8-93259865CD4D}" type="slidenum">
              <a:rPr lang="lt-LT" altLang="lt-LT">
                <a:solidFill>
                  <a:prstClr val="black"/>
                </a:solidFill>
              </a:rPr>
              <a:pPr/>
              <a:t>12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672E1-9436-497F-8B71-404BD6F97C59}" type="slidenum">
              <a:rPr lang="lt-LT" altLang="lt-LT">
                <a:solidFill>
                  <a:prstClr val="black"/>
                </a:solidFill>
              </a:rPr>
              <a:pPr/>
              <a:t>13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56C4E-319B-4A1B-82E6-6E09C4F961C7}" type="slidenum">
              <a:rPr lang="lt-LT" altLang="lt-LT">
                <a:solidFill>
                  <a:prstClr val="black"/>
                </a:solidFill>
              </a:rPr>
              <a:pPr/>
              <a:t>14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FB99-2CCA-468D-AA8A-4207AD677D2B}" type="slidenum">
              <a:rPr lang="lt-LT" altLang="lt-LT">
                <a:solidFill>
                  <a:prstClr val="black"/>
                </a:solidFill>
              </a:rPr>
              <a:pPr/>
              <a:t>2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0D649-3886-4F15-8BE3-EFA0F33D9FD2}" type="slidenum">
              <a:rPr lang="lt-LT" altLang="lt-LT">
                <a:solidFill>
                  <a:prstClr val="black"/>
                </a:solidFill>
              </a:rPr>
              <a:pPr/>
              <a:t>3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2759-09A9-4D69-AE83-88663C538CAE}" type="slidenum">
              <a:rPr lang="lt-LT" altLang="lt-LT">
                <a:solidFill>
                  <a:prstClr val="black"/>
                </a:solidFill>
              </a:rPr>
              <a:pPr/>
              <a:t>4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B5755-DE4F-4519-8A1A-577931BC01FD}" type="slidenum">
              <a:rPr lang="lt-LT" altLang="lt-LT">
                <a:solidFill>
                  <a:prstClr val="black"/>
                </a:solidFill>
              </a:rPr>
              <a:pPr/>
              <a:t>5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D8069-990D-484D-9BED-ED5C843F71BB}" type="slidenum">
              <a:rPr lang="lt-LT" altLang="lt-LT">
                <a:solidFill>
                  <a:prstClr val="black"/>
                </a:solidFill>
              </a:rPr>
              <a:pPr/>
              <a:t>6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8F8CE-9E1E-404E-A381-C33760C450BA}" type="slidenum">
              <a:rPr lang="lt-LT" altLang="lt-LT">
                <a:solidFill>
                  <a:prstClr val="black"/>
                </a:solidFill>
              </a:rPr>
              <a:pPr/>
              <a:t>7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F70D5-9092-4644-B520-508C2D69CB1E}" type="slidenum">
              <a:rPr lang="lt-LT" altLang="lt-LT">
                <a:solidFill>
                  <a:prstClr val="black"/>
                </a:solidFill>
              </a:rPr>
              <a:pPr/>
              <a:t>8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E1109-C2BF-4235-9921-5A3DBED3B809}" type="slidenum">
              <a:rPr lang="lt-LT" altLang="lt-LT">
                <a:solidFill>
                  <a:prstClr val="black"/>
                </a:solidFill>
              </a:rPr>
              <a:pPr/>
              <a:t>9</a:t>
            </a:fld>
            <a:endParaRPr lang="lt-LT" altLang="lt-LT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endParaRPr lang="lt-LT" alt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946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lt-LT" altLang="lt-LT" noProof="0" smtClean="0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lt-LT" altLang="lt-LT" noProof="0" smtClean="0"/>
              <a:t>Click to edit Master subtitle style</a:t>
            </a:r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52F42E-5CE7-45CF-8E8C-6B793F83A122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142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39F3-0E9B-44AD-B7CA-928FFBD5123F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011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8B90-EEDA-4613-8B10-86535D1BFE18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8420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Pavadinimas, tekst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B98237-1806-4E4E-802D-A2B2132C0F73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9373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962A6C-6626-4068-B4FF-6E3BC80A89CF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94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05190-F363-4A43-9874-121747462530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485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E6F3-36DC-4313-98FE-BDBF992E473E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9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5F0B-D451-48C7-8E0E-25D9B8609279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586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D7725-E67F-4DCB-BBEB-FD7A58C412F1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421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FA7D-8F16-4970-B8DD-010113A127D6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28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1F3D-B3E2-414F-B033-B7D834BB01C7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50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DD6C-2A28-49B4-BEDB-0C486D3DBC34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68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B688-0CF4-41A3-86FF-1CD29276D293}" type="slidenum">
              <a:rPr lang="lt-LT" altLang="lt-LT">
                <a:solidFill>
                  <a:srgbClr val="FFFFFF"/>
                </a:solidFill>
              </a:rPr>
              <a:pPr/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8307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t-LT">
                <a:solidFill>
                  <a:srgbClr val="FFFFFF"/>
                </a:solidFill>
              </a:endParaRPr>
            </a:p>
          </p:txBody>
        </p:sp>
        <p:grpSp>
          <p:nvGrpSpPr>
            <p:cNvPr id="184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lt-LT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A6C56D-8617-4941-B47E-ACB5AB1F532B}" type="slidenum">
              <a:rPr lang="lt-LT" altLang="lt-L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lt-LT" altLang="lt-L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8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png"/><Relationship Id="rId5" Type="http://schemas.openxmlformats.org/officeDocument/2006/relationships/image" Target="../media/image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Viktorina</a:t>
            </a:r>
            <a:endParaRPr lang="lt-LT" altLang="lt-LT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600200" y="2209800"/>
            <a:ext cx="60198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6600">
                <a:solidFill>
                  <a:srgbClr val="FFFFFF"/>
                </a:solidFill>
                <a:latin typeface="Times New Roman" pitchFamily="18" charset="0"/>
              </a:rPr>
              <a:t>„Knygnešių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6600">
                <a:solidFill>
                  <a:srgbClr val="FFFFFF"/>
                </a:solidFill>
                <a:latin typeface="Times New Roman" pitchFamily="18" charset="0"/>
              </a:rPr>
              <a:t>keliais“</a:t>
            </a:r>
          </a:p>
        </p:txBody>
      </p:sp>
    </p:spTree>
    <p:extLst>
      <p:ext uri="{BB962C8B-B14F-4D97-AF65-F5344CB8AC3E}">
        <p14:creationId xmlns:p14="http://schemas.microsoft.com/office/powerpoint/2010/main" val="2694276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4. Kada grąžinta spauda lietuviškais rašmenimis (tiksli data)?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02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5. Kada minima Knygnešio diena?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37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III užduoties atsakymas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620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1. 1864 m.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2. Panevėžio raj. (Ustronėje).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3. Karaliaučiaus.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4. 1904 m. gegužės 7 d.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5. Kovo 16 d.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52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IV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Atpažink portretus</a:t>
            </a:r>
          </a:p>
        </p:txBody>
      </p:sp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1295400" y="1905000"/>
            <a:ext cx="6929438" cy="1676400"/>
            <a:chOff x="816" y="1200"/>
            <a:chExt cx="4365" cy="1056"/>
          </a:xfrm>
        </p:grpSpPr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816" y="1200"/>
            <a:ext cx="766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Document" r:id="rId4" imgW="1016640" imgH="1400040" progId="Word.Document.8">
                    <p:embed/>
                  </p:oleObj>
                </mc:Choice>
                <mc:Fallback>
                  <p:oleObj name="Document" r:id="rId4" imgW="1016640" imgH="140004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766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2544" y="1200"/>
            <a:ext cx="7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Document" r:id="rId6" imgW="1042200" imgH="1447920" progId="Word.Document.8">
                    <p:embed/>
                  </p:oleObj>
                </mc:Choice>
                <mc:Fallback>
                  <p:oleObj name="Document" r:id="rId6" imgW="1042200" imgH="14479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200"/>
                          <a:ext cx="760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4416" y="1200"/>
            <a:ext cx="765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Document" r:id="rId8" imgW="1029240" imgH="1419120" progId="Word.Document.8">
                    <p:embed/>
                  </p:oleObj>
                </mc:Choice>
                <mc:Fallback>
                  <p:oleObj name="Document" r:id="rId8" imgW="1029240" imgH="14191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200"/>
                          <a:ext cx="765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7" name="Object 7"/>
            <p:cNvGraphicFramePr>
              <a:graphicFrameLocks noChangeAspect="1"/>
            </p:cNvGraphicFramePr>
            <p:nvPr/>
          </p:nvGraphicFramePr>
          <p:xfrm>
            <a:off x="3456" y="1200"/>
            <a:ext cx="838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Photo Editor Photo" r:id="rId10" imgW="1428949" imgH="1800476" progId="MSPhotoEd.3">
                    <p:embed/>
                  </p:oleObj>
                </mc:Choice>
                <mc:Fallback>
                  <p:oleObj name="Photo Editor Photo" r:id="rId10" imgW="1428949" imgH="180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200"/>
                          <a:ext cx="838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8" name="Object 8"/>
            <p:cNvGraphicFramePr>
              <a:graphicFrameLocks noChangeAspect="1"/>
            </p:cNvGraphicFramePr>
            <p:nvPr/>
          </p:nvGraphicFramePr>
          <p:xfrm>
            <a:off x="1728" y="1200"/>
            <a:ext cx="674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Photo Editor Photo" r:id="rId12" imgW="1428949" imgH="2238687" progId="MSPhotoEd.3">
                    <p:embed/>
                  </p:oleObj>
                </mc:Choice>
                <mc:Fallback>
                  <p:oleObj name="Photo Editor Photo" r:id="rId12" imgW="1428949" imgH="223868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00"/>
                          <a:ext cx="674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295400" y="3810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>
                <a:solidFill>
                  <a:srgbClr val="FFFFFF"/>
                </a:solidFill>
                <a:latin typeface="Times New Roman" pitchFamily="18" charset="0"/>
              </a:rPr>
              <a:t>      </a:t>
            </a: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1.             2.                3.                  4.               5.</a:t>
            </a:r>
          </a:p>
        </p:txBody>
      </p:sp>
    </p:spTree>
    <p:extLst>
      <p:ext uri="{BB962C8B-B14F-4D97-AF65-F5344CB8AC3E}">
        <p14:creationId xmlns:p14="http://schemas.microsoft.com/office/powerpoint/2010/main" val="678421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1295400" y="1905000"/>
            <a:ext cx="6929438" cy="1676400"/>
            <a:chOff x="816" y="1200"/>
            <a:chExt cx="4365" cy="1056"/>
          </a:xfrm>
        </p:grpSpPr>
        <p:graphicFrame>
          <p:nvGraphicFramePr>
            <p:cNvPr id="130051" name="Object 3"/>
            <p:cNvGraphicFramePr>
              <a:graphicFrameLocks noChangeAspect="1"/>
            </p:cNvGraphicFramePr>
            <p:nvPr/>
          </p:nvGraphicFramePr>
          <p:xfrm>
            <a:off x="816" y="1200"/>
            <a:ext cx="766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Document" r:id="rId4" imgW="1016640" imgH="1400040" progId="Word.Document.8">
                    <p:embed/>
                  </p:oleObj>
                </mc:Choice>
                <mc:Fallback>
                  <p:oleObj name="Document" r:id="rId4" imgW="1016640" imgH="140004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200"/>
                          <a:ext cx="766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2" name="Object 4"/>
            <p:cNvGraphicFramePr>
              <a:graphicFrameLocks noChangeAspect="1"/>
            </p:cNvGraphicFramePr>
            <p:nvPr/>
          </p:nvGraphicFramePr>
          <p:xfrm>
            <a:off x="2544" y="1200"/>
            <a:ext cx="760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Document" r:id="rId6" imgW="1042200" imgH="1447920" progId="Word.Document.8">
                    <p:embed/>
                  </p:oleObj>
                </mc:Choice>
                <mc:Fallback>
                  <p:oleObj name="Document" r:id="rId6" imgW="1042200" imgH="14479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200"/>
                          <a:ext cx="760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3" name="Object 5"/>
            <p:cNvGraphicFramePr>
              <a:graphicFrameLocks noChangeAspect="1"/>
            </p:cNvGraphicFramePr>
            <p:nvPr/>
          </p:nvGraphicFramePr>
          <p:xfrm>
            <a:off x="4416" y="1200"/>
            <a:ext cx="765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Document" r:id="rId8" imgW="1029240" imgH="1419120" progId="Word.Document.8">
                    <p:embed/>
                  </p:oleObj>
                </mc:Choice>
                <mc:Fallback>
                  <p:oleObj name="Document" r:id="rId8" imgW="1029240" imgH="141912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200"/>
                          <a:ext cx="765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4" name="Object 6"/>
            <p:cNvGraphicFramePr>
              <a:graphicFrameLocks noChangeAspect="1"/>
            </p:cNvGraphicFramePr>
            <p:nvPr/>
          </p:nvGraphicFramePr>
          <p:xfrm>
            <a:off x="3456" y="1200"/>
            <a:ext cx="838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Photo Editor Photo" r:id="rId10" imgW="1428949" imgH="1800476" progId="MSPhotoEd.3">
                    <p:embed/>
                  </p:oleObj>
                </mc:Choice>
                <mc:Fallback>
                  <p:oleObj name="Photo Editor Photo" r:id="rId10" imgW="1428949" imgH="180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200"/>
                          <a:ext cx="838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5" name="Object 7"/>
            <p:cNvGraphicFramePr>
              <a:graphicFrameLocks noChangeAspect="1"/>
            </p:cNvGraphicFramePr>
            <p:nvPr/>
          </p:nvGraphicFramePr>
          <p:xfrm>
            <a:off x="1728" y="1200"/>
            <a:ext cx="674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Photo Editor Photo" r:id="rId12" imgW="1428949" imgH="2238687" progId="MSPhotoEd.3">
                    <p:embed/>
                  </p:oleObj>
                </mc:Choice>
                <mc:Fallback>
                  <p:oleObj name="Photo Editor Photo" r:id="rId12" imgW="1428949" imgH="223868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200"/>
                          <a:ext cx="674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219200" y="38100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Jurgis Bielinis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514600" y="38100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Vincas Kudirka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810000" y="3810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Juozas Tumas - Vaižgantas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410200" y="3810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Motiejus Valančius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010400" y="38100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Kazys Ūdra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762000" y="4572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IV užduoties atsakymas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75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85800" y="0"/>
            <a:ext cx="807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TEKSTO PERRAŠYMAS</a:t>
            </a:r>
            <a:endParaRPr lang="lt-LT" altLang="lt-LT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447800" y="1905000"/>
            <a:ext cx="670560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altLang="lt-LT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	Duotas lietuviškas tekstas, parašytas rusiškomis raidėmis. Parašykite tą tekstą lietuviškomis raidėmis.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t-LT" altLang="lt-LT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lt-LT" sz="2400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ru-RU" altLang="lt-LT" sz="3600" b="1">
                <a:solidFill>
                  <a:srgbClr val="FFFFFF"/>
                </a:solidFill>
                <a:latin typeface="Times New Roman" pitchFamily="18" charset="0"/>
              </a:rPr>
              <a:t>Атеё павасарис. Пражидо гелес, парскридо паукшчяй. Сушило орас. Виси джяугяси павасарю.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 užduoties atsakymas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716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Atėjo pavasaris. Pražydo gėlės, parskrido paukščiai. Sušilo oras. Visi džiaugiasi pavasariu.</a:t>
            </a:r>
          </a:p>
        </p:txBody>
      </p:sp>
    </p:spTree>
    <p:extLst>
      <p:ext uri="{BB962C8B-B14F-4D97-AF65-F5344CB8AC3E}">
        <p14:creationId xmlns:p14="http://schemas.microsoft.com/office/powerpoint/2010/main" val="3170089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685800" y="0"/>
            <a:ext cx="807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KRYŽIAŽODIS</a:t>
            </a:r>
            <a:endParaRPr lang="lt-LT" altLang="lt-LT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573338" cy="2727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86200" y="1828800"/>
            <a:ext cx="46482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1. Žmogus, spaudos draudimo metu gabenęs ir platinęs lietuviškas knygas.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2. Poetas, daktaras, laikraščio „Varpas“ redaktorius, tautos atgimimo šauklys.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3. Vargo mokyklos mokytojas.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4. Vienas žymiausių knygnešių.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5. Kunigas, rašytojas, „Vaikų knygelės“ autorius.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6. Lietuvių laikraštis, leistas spaudos draudimo laikotarpiu (1883-1886).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>
                <a:solidFill>
                  <a:srgbClr val="FFFFFF"/>
                </a:solidFill>
                <a:latin typeface="Times New Roman" pitchFamily="18" charset="0"/>
              </a:rPr>
              <a:t>7. Vilniaus generalinis gubernatorius, vienas sumanytojų uždrausti lietuviškas raides.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3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4400">
                <a:solidFill>
                  <a:srgbClr val="FFFFFF"/>
                </a:solidFill>
                <a:latin typeface="Times New Roman" pitchFamily="18" charset="0"/>
              </a:rPr>
              <a:t>II užduoties atsakymas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84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1. Knygnešys.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2. Kudirka.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3. Daraktorius.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4. Bielinis.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5. Valančius.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6. Aušra.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 b="1">
                <a:solidFill>
                  <a:srgbClr val="FFFFFF"/>
                </a:solidFill>
                <a:latin typeface="Times New Roman" pitchFamily="18" charset="0"/>
              </a:rPr>
              <a:t>7. Muravjovas.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4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838200" y="2743200"/>
            <a:ext cx="800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2400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Penkių klausimų atsakymus turite užrašyti lape. Kiekvieno klausimo atsakymui turite vos kelias sekundes.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50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914400" y="3352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1. Kuriais metais uždrausta spauda lietuviškais rašmenimis?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20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2. Kokiame rajone yra knygnešystės muziejus?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4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62000" y="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III užduotis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>
                <a:solidFill>
                  <a:srgbClr val="FFFFFF"/>
                </a:solidFill>
                <a:latin typeface="Times New Roman" pitchFamily="18" charset="0"/>
              </a:rPr>
              <a:t>Žaibas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62000" y="3276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lt-LT" altLang="lt-LT" sz="3600" b="1">
                <a:solidFill>
                  <a:srgbClr val="FFFFFF"/>
                </a:solidFill>
                <a:latin typeface="Times New Roman" pitchFamily="18" charset="0"/>
              </a:rPr>
              <a:t>3. Iš kokio krašto knygnešiai gabendavo knygas dažniausiai?</a:t>
            </a:r>
            <a:endParaRPr lang="lt-LT" altLang="lt-LT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77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</Words>
  <Application>Microsoft Office PowerPoint</Application>
  <PresentationFormat>Demonstracija ekrane (4:3)</PresentationFormat>
  <Paragraphs>75</Paragraphs>
  <Slides>14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14</vt:i4>
      </vt:variant>
    </vt:vector>
  </HeadingPairs>
  <TitlesOfParts>
    <vt:vector size="17" baseType="lpstr">
      <vt:lpstr>Shimmer</vt:lpstr>
      <vt:lpstr>Document</vt:lpstr>
      <vt:lpstr>Photo Editor Photo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namai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Vytautas</dc:creator>
  <cp:lastModifiedBy>Mano</cp:lastModifiedBy>
  <cp:revision>1</cp:revision>
  <dcterms:created xsi:type="dcterms:W3CDTF">2014-02-16T18:56:09Z</dcterms:created>
  <dcterms:modified xsi:type="dcterms:W3CDTF">2015-03-18T09:01:21Z</dcterms:modified>
</cp:coreProperties>
</file>